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7" r:id="rId3"/>
    <p:sldId id="278" r:id="rId4"/>
    <p:sldId id="280" r:id="rId5"/>
    <p:sldId id="281" r:id="rId6"/>
    <p:sldId id="284" r:id="rId7"/>
    <p:sldId id="289" r:id="rId8"/>
    <p:sldId id="286" r:id="rId9"/>
    <p:sldId id="287" r:id="rId10"/>
    <p:sldId id="290" r:id="rId11"/>
    <p:sldId id="288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82" r:id="rId20"/>
    <p:sldId id="298" r:id="rId21"/>
    <p:sldId id="26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150"/>
    <a:srgbClr val="F2ECD6"/>
    <a:srgbClr val="373737"/>
    <a:srgbClr val="8F9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43F9CE-ADFD-4553-A644-8EDEAD457520}" v="928" dt="2025-04-27T10:19:48.4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96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5F93-A6C6-4C17-8B30-B499D2C6BD5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50569-4230-4273-988F-24814341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1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5F93-A6C6-4C17-8B30-B499D2C6BD5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50569-4230-4273-988F-24814341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16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5F93-A6C6-4C17-8B30-B499D2C6BD5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50569-4230-4273-988F-24814341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70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5F93-A6C6-4C17-8B30-B499D2C6BD5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50569-4230-4273-988F-24814341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29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5F93-A6C6-4C17-8B30-B499D2C6BD5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50569-4230-4273-988F-24814341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0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5F93-A6C6-4C17-8B30-B499D2C6BD5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50569-4230-4273-988F-24814341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9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5F93-A6C6-4C17-8B30-B499D2C6BD5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50569-4230-4273-988F-24814341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87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5F93-A6C6-4C17-8B30-B499D2C6BD5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50569-4230-4273-988F-24814341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73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5F93-A6C6-4C17-8B30-B499D2C6BD5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50569-4230-4273-988F-24814341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9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5F93-A6C6-4C17-8B30-B499D2C6BD5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50569-4230-4273-988F-24814341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3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5F93-A6C6-4C17-8B30-B499D2C6BD5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50569-4230-4273-988F-24814341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64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25F93-A6C6-4C17-8B30-B499D2C6BD5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50569-4230-4273-988F-248143415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284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7F4F1C-8D3D-4EC1-B72D-A0470A5A08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1E3DD61-64DB-46AD-B249-E273CD86B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0D7053D3-590A-4E94-B092-C96EAF744C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2EB67199-6FF0-4DED-89D1-BAEA95F9F59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D1A0BEEB-C008-4150-A935-C6AAF537DA1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05148B0F-801C-45A1-80C1-EEC25A22A7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E7715ED9-C8CE-4651-82AA-1C4B5F14A03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B911230A-EF3B-4760-9087-E4FBE05BDC5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EFE591-C22B-4405-88D1-CDF411D1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Look Up, Look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01E391-16DF-44A9-9351-A60E2632A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24" y="3429000"/>
            <a:ext cx="11356432" cy="329601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4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PART 2</a:t>
            </a:r>
          </a:p>
          <a:p>
            <a:pPr marL="0" indent="0">
              <a:buNone/>
            </a:pPr>
            <a:endParaRPr lang="en-US" sz="4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65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					</a:t>
            </a:r>
          </a:p>
          <a:p>
            <a:pPr marL="0" indent="0">
              <a:buNone/>
            </a:pPr>
            <a:r>
              <a:rPr lang="en-US" sz="65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									Mark 13</a:t>
            </a:r>
          </a:p>
        </p:txBody>
      </p:sp>
    </p:spTree>
    <p:extLst>
      <p:ext uri="{BB962C8B-B14F-4D97-AF65-F5344CB8AC3E}">
        <p14:creationId xmlns:p14="http://schemas.microsoft.com/office/powerpoint/2010/main" val="685998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A07E01A-54A5-392D-C52C-DD582BC76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34E093C-E716-5612-C076-E78A98C817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152C63-682B-7CD5-225D-533563E03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0" y="331864"/>
            <a:ext cx="11577146" cy="1323439"/>
          </a:xfrm>
        </p:spPr>
        <p:txBody>
          <a:bodyPr anchor="t">
            <a:normAutofit/>
          </a:bodyPr>
          <a:lstStyle/>
          <a:p>
            <a:r>
              <a:rPr lang="en-US" b="1" dirty="0">
                <a:latin typeface="Baskerville Old Face" panose="02020602080505020303" pitchFamily="18" charset="0"/>
                <a:cs typeface="Arial" panose="020B0604020202020204" pitchFamily="34" charset="0"/>
              </a:rPr>
              <a:t>I. Jesus reveals the sign of his coming. (14-a)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50023D-949B-120F-410E-267C3EBEE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034" y="1528997"/>
            <a:ext cx="12228785" cy="3928464"/>
          </a:xfrm>
        </p:spPr>
        <p:txBody>
          <a:bodyPr>
            <a:normAutofit/>
          </a:bodyPr>
          <a:lstStyle/>
          <a:p>
            <a:pPr marL="742950" indent="-742950">
              <a:buAutoNum type="alphaUcPeriod"/>
            </a:pPr>
            <a:r>
              <a:rPr lang="en-US" sz="4000" dirty="0">
                <a:latin typeface="Baskerville Old Face" panose="02020602080505020303" pitchFamily="18" charset="0"/>
              </a:rPr>
              <a:t>The sign will be in the </a:t>
            </a:r>
            <a:r>
              <a:rPr lang="en-US" sz="4000" u="sng" dirty="0">
                <a:solidFill>
                  <a:srgbClr val="FFFF00"/>
                </a:solidFill>
                <a:latin typeface="Baskerville Old Face" panose="02020602080505020303" pitchFamily="18" charset="0"/>
              </a:rPr>
              <a:t>middle</a:t>
            </a:r>
            <a:r>
              <a:rPr lang="en-US" sz="4000" dirty="0">
                <a:latin typeface="Baskerville Old Face" panose="02020602080505020303" pitchFamily="18" charset="0"/>
              </a:rPr>
              <a:t> of the Tribulation.</a:t>
            </a:r>
          </a:p>
          <a:p>
            <a:pPr marL="742950" indent="-742950">
              <a:buAutoNum type="alphaUcPeriod"/>
            </a:pPr>
            <a:endParaRPr lang="en-US" sz="4000" dirty="0">
              <a:solidFill>
                <a:schemeClr val="tx1">
                  <a:alpha val="80000"/>
                </a:schemeClr>
              </a:solidFill>
              <a:latin typeface="Baskerville Old Face" panose="02020602080505020303" pitchFamily="18" charset="0"/>
            </a:endParaRPr>
          </a:p>
          <a:p>
            <a:pPr marL="742950" indent="-742950">
              <a:buAutoNum type="alphaUcPeriod"/>
            </a:pPr>
            <a:r>
              <a:rPr lang="en-US" sz="4000" dirty="0">
                <a:latin typeface="Baskerville Old Face" panose="02020602080505020303" pitchFamily="18" charset="0"/>
              </a:rPr>
              <a:t>One prophecy may </a:t>
            </a:r>
            <a:r>
              <a:rPr lang="en-US" sz="4000" u="sng" dirty="0">
                <a:solidFill>
                  <a:srgbClr val="FFFF00"/>
                </a:solidFill>
                <a:latin typeface="Baskerville Old Face" panose="02020602080505020303" pitchFamily="18" charset="0"/>
              </a:rPr>
              <a:t>predict</a:t>
            </a:r>
            <a:r>
              <a:rPr lang="en-US" sz="4000" dirty="0">
                <a:latin typeface="Baskerville Old Face" panose="02020602080505020303" pitchFamily="18" charset="0"/>
              </a:rPr>
              <a:t> similar events across time.</a:t>
            </a:r>
          </a:p>
          <a:p>
            <a:pPr marL="742950" indent="-742950">
              <a:buAutoNum type="alphaUcPeriod"/>
            </a:pPr>
            <a:endParaRPr lang="en-US" sz="2400" dirty="0">
              <a:solidFill>
                <a:schemeClr val="tx1">
                  <a:alpha val="80000"/>
                </a:schemeClr>
              </a:solidFill>
              <a:latin typeface="Baskerville Old Face" panose="02020602080505020303" pitchFamily="18" charset="0"/>
            </a:endParaRPr>
          </a:p>
          <a:p>
            <a:pPr marL="742950" indent="-742950">
              <a:buAutoNum type="alphaUcPeriod"/>
            </a:pPr>
            <a:endParaRPr lang="en-US" sz="4000" dirty="0">
              <a:solidFill>
                <a:schemeClr val="tx1">
                  <a:alpha val="80000"/>
                </a:schemeClr>
              </a:solidFill>
              <a:latin typeface="Baskerville Old Face" panose="02020602080505020303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C33CAE6-8017-72E9-8660-CF0E7903C3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218F19F4-3B7E-84B3-83C6-8805E8E290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DEBC5C4D-5DF5-F68F-3D86-B690EDEB17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34358081-C922-889F-6444-49815A4A0FE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FD0BDF6A-F307-47E3-E5DB-A8EAEA4AAB2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667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DCD47A0-697C-8618-3EDB-CFE60E4BC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738" r="5024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54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253BF50-5523-763C-61B7-83B28EF0B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4BEFBCD-D7B4-E247-0158-6E445065ED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449D90-FC70-B87C-AB92-166CE1260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0" y="331864"/>
            <a:ext cx="11577146" cy="1323439"/>
          </a:xfrm>
        </p:spPr>
        <p:txBody>
          <a:bodyPr anchor="t">
            <a:normAutofit/>
          </a:bodyPr>
          <a:lstStyle/>
          <a:p>
            <a:r>
              <a:rPr lang="en-US" b="1" dirty="0">
                <a:latin typeface="Baskerville Old Face" panose="02020602080505020303" pitchFamily="18" charset="0"/>
                <a:cs typeface="Arial" panose="020B0604020202020204" pitchFamily="34" charset="0"/>
              </a:rPr>
              <a:t>I. Jesus reveals the sign of His coming. (14a)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794FF7-D7FF-F7D7-A652-8DECCBEA5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034" y="1528997"/>
            <a:ext cx="12228785" cy="3928464"/>
          </a:xfrm>
        </p:spPr>
        <p:txBody>
          <a:bodyPr>
            <a:normAutofit/>
          </a:bodyPr>
          <a:lstStyle/>
          <a:p>
            <a:pPr marL="742950" indent="-742950">
              <a:buAutoNum type="alphaUcPeriod"/>
            </a:pPr>
            <a:r>
              <a:rPr lang="en-US" sz="4000" b="1" dirty="0">
                <a:solidFill>
                  <a:schemeClr val="tx1">
                    <a:alpha val="80000"/>
                  </a:schemeClr>
                </a:solidFill>
                <a:latin typeface="Baskerville Old Face" panose="02020602080505020303" pitchFamily="18" charset="0"/>
              </a:rPr>
              <a:t>The sign will be in the </a:t>
            </a:r>
            <a:r>
              <a:rPr lang="en-US" sz="4000" b="1" u="sng" dirty="0">
                <a:solidFill>
                  <a:srgbClr val="FFFF00">
                    <a:alpha val="80000"/>
                  </a:srgbClr>
                </a:solidFill>
                <a:latin typeface="Baskerville Old Face" panose="02020602080505020303" pitchFamily="18" charset="0"/>
              </a:rPr>
              <a:t>middle</a:t>
            </a:r>
            <a:r>
              <a:rPr lang="en-US" sz="4000" b="1" dirty="0">
                <a:solidFill>
                  <a:schemeClr val="tx1">
                    <a:alpha val="80000"/>
                  </a:schemeClr>
                </a:solidFill>
                <a:latin typeface="Baskerville Old Face" panose="02020602080505020303" pitchFamily="18" charset="0"/>
              </a:rPr>
              <a:t> of the Tribulation.</a:t>
            </a:r>
          </a:p>
          <a:p>
            <a:pPr marL="742950" indent="-742950">
              <a:buAutoNum type="alphaUcPeriod"/>
            </a:pPr>
            <a:endParaRPr lang="en-US" sz="4000" b="1" dirty="0">
              <a:solidFill>
                <a:schemeClr val="tx1">
                  <a:alpha val="80000"/>
                </a:schemeClr>
              </a:solidFill>
              <a:latin typeface="Baskerville Old Face" panose="02020602080505020303" pitchFamily="18" charset="0"/>
            </a:endParaRPr>
          </a:p>
          <a:p>
            <a:pPr marL="742950" indent="-742950">
              <a:buAutoNum type="alphaUcPeriod"/>
            </a:pPr>
            <a:r>
              <a:rPr lang="en-US" sz="4000" b="1" dirty="0">
                <a:solidFill>
                  <a:schemeClr val="tx1">
                    <a:alpha val="80000"/>
                  </a:schemeClr>
                </a:solidFill>
                <a:latin typeface="Baskerville Old Face" panose="02020602080505020303" pitchFamily="18" charset="0"/>
              </a:rPr>
              <a:t>One prophecy can </a:t>
            </a:r>
            <a:r>
              <a:rPr lang="en-US" sz="4000" b="1" u="sng" dirty="0">
                <a:solidFill>
                  <a:srgbClr val="FFFF00">
                    <a:alpha val="80000"/>
                  </a:srgbClr>
                </a:solidFill>
                <a:latin typeface="Baskerville Old Face" panose="02020602080505020303" pitchFamily="18" charset="0"/>
              </a:rPr>
              <a:t>predict</a:t>
            </a:r>
            <a:r>
              <a:rPr lang="en-US" sz="4000" b="1" dirty="0">
                <a:solidFill>
                  <a:schemeClr val="tx1">
                    <a:alpha val="80000"/>
                  </a:schemeClr>
                </a:solidFill>
                <a:latin typeface="Baskerville Old Face" panose="02020602080505020303" pitchFamily="18" charset="0"/>
              </a:rPr>
              <a:t> similar events across time.</a:t>
            </a:r>
          </a:p>
          <a:p>
            <a:pPr marL="742950" indent="-742950">
              <a:buAutoNum type="alphaUcPeriod"/>
            </a:pPr>
            <a:endParaRPr lang="en-US" sz="2400" b="1" dirty="0">
              <a:solidFill>
                <a:schemeClr val="tx1">
                  <a:alpha val="80000"/>
                </a:schemeClr>
              </a:solidFill>
              <a:latin typeface="Baskerville Old Face" panose="02020602080505020303" pitchFamily="18" charset="0"/>
            </a:endParaRPr>
          </a:p>
          <a:p>
            <a:pPr marL="742950" indent="-742950">
              <a:buAutoNum type="alphaUcPeriod"/>
            </a:pPr>
            <a:r>
              <a:rPr lang="en-US" sz="4000" b="1" dirty="0">
                <a:solidFill>
                  <a:schemeClr val="tx1">
                    <a:alpha val="80000"/>
                  </a:schemeClr>
                </a:solidFill>
                <a:latin typeface="Baskerville Old Face" panose="02020602080505020303" pitchFamily="18" charset="0"/>
              </a:rPr>
              <a:t>The sign is the </a:t>
            </a:r>
            <a:r>
              <a:rPr lang="en-US" sz="4000" b="1" u="sng" dirty="0">
                <a:solidFill>
                  <a:srgbClr val="FFFF00">
                    <a:alpha val="80000"/>
                  </a:srgbClr>
                </a:solidFill>
                <a:latin typeface="Baskerville Old Face" panose="02020602080505020303" pitchFamily="18" charset="0"/>
              </a:rPr>
              <a:t>Antichrist</a:t>
            </a:r>
            <a:r>
              <a:rPr lang="en-US" sz="4000" b="1" dirty="0">
                <a:solidFill>
                  <a:schemeClr val="tx1">
                    <a:alpha val="80000"/>
                  </a:schemeClr>
                </a:solidFill>
                <a:latin typeface="Baskerville Old Face" panose="02020602080505020303" pitchFamily="18" charset="0"/>
              </a:rPr>
              <a:t> setting himself up as God.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E0369F8-58F2-235B-43D6-971A1F19E5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393E0E3D-35E6-666C-D9DB-F188E85558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7A3B7C95-DEED-F531-FA3F-B84831766A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69A30106-8250-0128-2839-6F52C6D4D3A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2EDF7662-B589-87C7-F3B8-56D197B6A4C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708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3144C0-94B5-7F87-EA65-767CB678A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2A0B68-E67E-B545-625B-D196260D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" y="-220133"/>
            <a:ext cx="11661913" cy="14732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What or who is the Antichrist?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4C9301-4140-50C7-389B-5B21909E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88534"/>
            <a:ext cx="12191999" cy="5469466"/>
          </a:xfrm>
        </p:spPr>
        <p:txBody>
          <a:bodyPr>
            <a:normAutofit/>
          </a:bodyPr>
          <a:lstStyle/>
          <a:p>
            <a:r>
              <a:rPr lang="en-US" sz="4400" dirty="0"/>
              <a:t>the “prince to come” in Daniel 9</a:t>
            </a:r>
          </a:p>
          <a:p>
            <a:r>
              <a:rPr lang="en-US" sz="4400" dirty="0"/>
              <a:t>John uses the term in 1</a:t>
            </a:r>
            <a:r>
              <a:rPr lang="en-US" sz="4400" baseline="30000" dirty="0"/>
              <a:t>st</a:t>
            </a:r>
            <a:r>
              <a:rPr lang="en-US" sz="4400" dirty="0"/>
              <a:t> &amp; 2</a:t>
            </a:r>
            <a:r>
              <a:rPr lang="en-US" sz="4400" baseline="30000" dirty="0"/>
              <a:t>nd</a:t>
            </a:r>
            <a:r>
              <a:rPr lang="en-US" sz="4400" dirty="0"/>
              <a:t> John</a:t>
            </a:r>
          </a:p>
          <a:p>
            <a:pPr marL="0" indent="0">
              <a:buNone/>
            </a:pP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4638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B6E587-0822-299D-8641-3440658E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latin typeface="Century Gothic" panose="020B0502020202020204" pitchFamily="34" charset="0"/>
              </a:rPr>
              <a:t>1</a:t>
            </a:r>
            <a:r>
              <a:rPr lang="en-US" b="1" u="sng" baseline="30000" dirty="0">
                <a:latin typeface="Century Gothic" panose="020B0502020202020204" pitchFamily="34" charset="0"/>
              </a:rPr>
              <a:t>st</a:t>
            </a:r>
            <a:r>
              <a:rPr lang="en-US" b="1" u="sng" dirty="0">
                <a:latin typeface="Century Gothic" panose="020B0502020202020204" pitchFamily="34" charset="0"/>
              </a:rPr>
              <a:t> John 2:17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6DCF88-56F1-0BF9-72AB-C1F8ADF6F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Children, it is the last hour; and just as you heard that </a:t>
            </a:r>
            <a:r>
              <a:rPr lang="en-US" sz="4800" b="1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antichrist</a:t>
            </a:r>
            <a:r>
              <a:rPr lang="en-US" sz="48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is coming, even now many antichrists have appeared; from this we know that </a:t>
            </a:r>
            <a:r>
              <a:rPr lang="en-US" sz="4800" b="1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it is the last hour</a:t>
            </a:r>
            <a:r>
              <a:rPr lang="en-US" sz="48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74510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12EF9F-9583-AEDB-F3A3-E824ADB97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40DDD-C0CD-915C-CE25-0304A94D8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latin typeface="Century Gothic" panose="020B0502020202020204" pitchFamily="34" charset="0"/>
              </a:rPr>
              <a:t>1</a:t>
            </a:r>
            <a:r>
              <a:rPr lang="en-US" b="1" u="sng" baseline="30000" dirty="0">
                <a:latin typeface="Century Gothic" panose="020B0502020202020204" pitchFamily="34" charset="0"/>
              </a:rPr>
              <a:t>st</a:t>
            </a:r>
            <a:r>
              <a:rPr lang="en-US" b="1" u="sng" dirty="0">
                <a:latin typeface="Century Gothic" panose="020B0502020202020204" pitchFamily="34" charset="0"/>
              </a:rPr>
              <a:t> John 2:22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06CE5D-BFF2-A1D8-A4D3-0F860AC2F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399"/>
            <a:ext cx="10515600" cy="3738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This is the </a:t>
            </a:r>
            <a:r>
              <a:rPr lang="en-US" sz="4800" b="1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antichrist</a:t>
            </a:r>
            <a:r>
              <a:rPr lang="en-US" sz="48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the one who </a:t>
            </a:r>
            <a:r>
              <a:rPr lang="en-US" sz="4800" b="1" u="sng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denies the Father and the Son</a:t>
            </a:r>
            <a:r>
              <a:rPr lang="en-US" sz="48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92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2727D0-965D-A4E7-86BB-CEA187D69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EC7A3-8069-E6FD-A4C7-E82719822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latin typeface="Century Gothic" panose="020B0502020202020204" pitchFamily="34" charset="0"/>
              </a:rPr>
              <a:t>1</a:t>
            </a:r>
            <a:r>
              <a:rPr lang="en-US" b="1" u="sng" baseline="30000" dirty="0">
                <a:latin typeface="Century Gothic" panose="020B0502020202020204" pitchFamily="34" charset="0"/>
              </a:rPr>
              <a:t>st</a:t>
            </a:r>
            <a:r>
              <a:rPr lang="en-US" b="1" u="sng" dirty="0">
                <a:latin typeface="Century Gothic" panose="020B0502020202020204" pitchFamily="34" charset="0"/>
              </a:rPr>
              <a:t> John 4:3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BF1CBA-EF0E-1D13-924E-B6DBFE460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733"/>
            <a:ext cx="10515600" cy="4647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…and every spirit that </a:t>
            </a:r>
            <a:r>
              <a:rPr lang="en-US" sz="4800" b="1" u="sng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does not confess Jesus</a:t>
            </a:r>
            <a:r>
              <a:rPr lang="en-US" sz="48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is not from God; this is the spirit of the </a:t>
            </a:r>
            <a:r>
              <a:rPr lang="en-US" sz="4800" b="1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antichrist</a:t>
            </a:r>
            <a:r>
              <a:rPr lang="en-US" sz="48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of which you have heard that it is coming, and now it is already in the world.</a:t>
            </a:r>
          </a:p>
        </p:txBody>
      </p:sp>
    </p:spTree>
    <p:extLst>
      <p:ext uri="{BB962C8B-B14F-4D97-AF65-F5344CB8AC3E}">
        <p14:creationId xmlns:p14="http://schemas.microsoft.com/office/powerpoint/2010/main" val="1390424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BB7655-F6BA-ECA2-F6F6-690325FE4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7615BF-7C40-1B2F-2714-94B48A67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latin typeface="Century Gothic" panose="020B0502020202020204" pitchFamily="34" charset="0"/>
              </a:rPr>
              <a:t>2</a:t>
            </a:r>
            <a:r>
              <a:rPr lang="en-US" b="1" u="sng" baseline="30000" dirty="0">
                <a:latin typeface="Century Gothic" panose="020B0502020202020204" pitchFamily="34" charset="0"/>
              </a:rPr>
              <a:t>nd</a:t>
            </a:r>
            <a:r>
              <a:rPr lang="en-US" b="1" u="sng" dirty="0">
                <a:latin typeface="Century Gothic" panose="020B0502020202020204" pitchFamily="34" charset="0"/>
              </a:rPr>
              <a:t> John 1:7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1A3FB5-BBEA-91C0-413E-836EC49BE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733"/>
            <a:ext cx="10515600" cy="4647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… those who </a:t>
            </a:r>
            <a:r>
              <a:rPr lang="en-US" sz="4800" b="1" u="sng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 not acknowledge Jesus Christ as coming in the flesh</a:t>
            </a:r>
            <a:r>
              <a:rPr lang="en-US" sz="48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 This is the deceiver and the </a:t>
            </a:r>
            <a:r>
              <a:rPr lang="en-US" sz="4800" b="1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antichrist</a:t>
            </a:r>
            <a:r>
              <a:rPr lang="en-US" sz="48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83330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363870-CD0E-ED9A-A883-0191FC01D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24F809-98C1-D97F-3674-8CD073E9F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" y="-220133"/>
            <a:ext cx="11661913" cy="14732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What or who is the Antichrist?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F583FD-1E88-975C-1F0B-A0D1BB8BB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88534"/>
            <a:ext cx="12191999" cy="5469466"/>
          </a:xfrm>
        </p:spPr>
        <p:txBody>
          <a:bodyPr>
            <a:normAutofit lnSpcReduction="10000"/>
          </a:bodyPr>
          <a:lstStyle/>
          <a:p>
            <a:r>
              <a:rPr lang="en-US" sz="4400" dirty="0"/>
              <a:t>the “prince to come” in Daniel 9</a:t>
            </a:r>
          </a:p>
          <a:p>
            <a:r>
              <a:rPr lang="en-US" sz="4400" dirty="0"/>
              <a:t>John uses the term in 1</a:t>
            </a:r>
            <a:r>
              <a:rPr lang="en-US" sz="4400" baseline="30000" dirty="0"/>
              <a:t>st</a:t>
            </a:r>
            <a:r>
              <a:rPr lang="en-US" sz="4400" dirty="0"/>
              <a:t> and 2</a:t>
            </a:r>
            <a:r>
              <a:rPr lang="en-US" sz="4400" baseline="30000" dirty="0"/>
              <a:t>nd</a:t>
            </a:r>
            <a:r>
              <a:rPr lang="en-US" sz="4400" dirty="0"/>
              <a:t> John</a:t>
            </a:r>
          </a:p>
          <a:p>
            <a:r>
              <a:rPr lang="en-US" sz="4400" dirty="0"/>
              <a:t>“one who opposes Christ”</a:t>
            </a:r>
          </a:p>
          <a:p>
            <a:r>
              <a:rPr lang="en-US" sz="4400" dirty="0"/>
              <a:t>“the Beast” in Revelation 13-14</a:t>
            </a:r>
          </a:p>
          <a:p>
            <a:r>
              <a:rPr lang="en-US" sz="4400" dirty="0"/>
              <a:t>He will seek to destroy Jews and any who don’t worship him (Dan. 9; Rev. 13)</a:t>
            </a:r>
          </a:p>
          <a:p>
            <a:r>
              <a:rPr lang="en-US" sz="4400" dirty="0"/>
              <a:t>He will set himself up as God in the temple (2 Thes. 2:1-12; Rev. 13)</a:t>
            </a:r>
          </a:p>
          <a:p>
            <a:pPr marL="0" indent="0">
              <a:buNone/>
            </a:pP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2805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76972DC-10EB-2389-9515-01464EBB1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3A55734-2CD3-68B1-60E9-9D502F167B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F8B056-3BA1-97F8-E7CA-776EDBC4A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09" y="331864"/>
            <a:ext cx="12029091" cy="1323439"/>
          </a:xfrm>
        </p:spPr>
        <p:txBody>
          <a:bodyPr anchor="t">
            <a:normAutofit/>
          </a:bodyPr>
          <a:lstStyle/>
          <a:p>
            <a:r>
              <a:rPr lang="en-US" b="1" dirty="0">
                <a:latin typeface="Baskerville Old Face" panose="02020602080505020303" pitchFamily="18" charset="0"/>
                <a:cs typeface="Arial" panose="020B0604020202020204" pitchFamily="34" charset="0"/>
              </a:rPr>
              <a:t>II.  God’s Word speaks to us today.  (14b-18)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C2B3C8-878C-6D51-08B0-15C5237B5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21" y="1655303"/>
            <a:ext cx="11703270" cy="3802158"/>
          </a:xfrm>
        </p:spPr>
        <p:txBody>
          <a:bodyPr>
            <a:normAutofit/>
          </a:bodyPr>
          <a:lstStyle/>
          <a:p>
            <a:pPr marL="742950" indent="-742950">
              <a:buAutoNum type="alphaUcPeriod"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  <a:latin typeface="Baskerville Old Face" panose="02020602080505020303" pitchFamily="18" charset="0"/>
              </a:rPr>
              <a:t>Be spiritually </a:t>
            </a:r>
            <a:r>
              <a:rPr lang="en-US" sz="4400" u="sng" dirty="0">
                <a:solidFill>
                  <a:srgbClr val="FFFF00">
                    <a:alpha val="80000"/>
                  </a:srgbClr>
                </a:solidFill>
                <a:latin typeface="Baskerville Old Face" panose="02020602080505020303" pitchFamily="18" charset="0"/>
              </a:rPr>
              <a:t>awake</a:t>
            </a:r>
            <a:r>
              <a:rPr lang="en-US" sz="4400" dirty="0">
                <a:solidFill>
                  <a:srgbClr val="FFFF00">
                    <a:alpha val="80000"/>
                  </a:srgbClr>
                </a:solidFill>
                <a:latin typeface="Baskerville Old Face" panose="02020602080505020303" pitchFamily="18" charset="0"/>
              </a:rPr>
              <a:t> 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  <a:latin typeface="Baskerville Old Face" panose="02020602080505020303" pitchFamily="18" charset="0"/>
              </a:rPr>
              <a:t>and watchful.</a:t>
            </a:r>
          </a:p>
          <a:p>
            <a:pPr marL="742950" indent="-742950">
              <a:buAutoNum type="alphaUcPeriod"/>
            </a:pPr>
            <a:endParaRPr lang="en-US" sz="4400" dirty="0">
              <a:solidFill>
                <a:schemeClr val="tx1">
                  <a:alpha val="80000"/>
                </a:schemeClr>
              </a:solidFill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  <a:latin typeface="Baskerville Old Face" panose="02020602080505020303" pitchFamily="18" charset="0"/>
              </a:rPr>
              <a:t>B. Prophecy is for today and </a:t>
            </a:r>
            <a:r>
              <a:rPr lang="en-US" sz="4400" u="sng" dirty="0">
                <a:solidFill>
                  <a:srgbClr val="FFFF00">
                    <a:alpha val="80000"/>
                  </a:srgbClr>
                </a:solidFill>
                <a:latin typeface="Baskerville Old Face" panose="02020602080505020303" pitchFamily="18" charset="0"/>
              </a:rPr>
              <a:t>tomorrow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  <a:latin typeface="Baskerville Old Face" panose="02020602080505020303" pitchFamily="18" charset="0"/>
              </a:rPr>
              <a:t>.</a:t>
            </a:r>
          </a:p>
          <a:p>
            <a:pPr marL="0" indent="0">
              <a:buNone/>
            </a:pPr>
            <a:endParaRPr lang="en-US" sz="4400" dirty="0">
              <a:solidFill>
                <a:schemeClr val="tx1">
                  <a:alpha val="80000"/>
                </a:schemeClr>
              </a:solidFill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endParaRPr lang="en-US" sz="4400" dirty="0">
              <a:solidFill>
                <a:schemeClr val="tx1">
                  <a:alpha val="80000"/>
                </a:schemeClr>
              </a:solidFill>
              <a:latin typeface="Baskerville Old Face" panose="02020602080505020303" pitchFamily="18" charset="0"/>
            </a:endParaRPr>
          </a:p>
          <a:p>
            <a:pPr marL="514350" indent="-514350">
              <a:buFont typeface="+mj-lt"/>
              <a:buAutoNum type="alphaUcPeriod"/>
            </a:pP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6E7BDA7-D7DD-C27E-FA30-79DBF3F34D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3D9EE68-C29F-A948-863D-23B5510BF9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D0FC168-549C-B3C8-30A7-617C339063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E3566F09-3115-B245-3FA9-82A27E0F6CF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F1BF90E0-F9D3-D63D-5980-2152BF30A0A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387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EC0C5-3457-475E-4147-35E8CC06C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B85639-F12F-7C9D-2C12-568A77546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42CAA2-D0DB-C571-6A0A-BA54B7B13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7" y="0"/>
            <a:ext cx="11935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11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BF692C2-592F-4EB0-6498-207478FDF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E25D27B-F80C-4C59-5F1A-D581451FB8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F0D1AE-A305-D01F-68E1-33D2CE2B5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09" y="331864"/>
            <a:ext cx="12029091" cy="1323439"/>
          </a:xfrm>
        </p:spPr>
        <p:txBody>
          <a:bodyPr anchor="t">
            <a:normAutofit/>
          </a:bodyPr>
          <a:lstStyle/>
          <a:p>
            <a:r>
              <a:rPr lang="en-US" b="1" dirty="0">
                <a:latin typeface="Baskerville Old Face" panose="02020602080505020303" pitchFamily="18" charset="0"/>
                <a:cs typeface="Arial" panose="020B0604020202020204" pitchFamily="34" charset="0"/>
              </a:rPr>
              <a:t>III.  God’s Word is sufficient for what I face. (19-23)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FD32C1-7F74-C815-9D6B-E44E4446F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21" y="1655303"/>
            <a:ext cx="11703270" cy="3802158"/>
          </a:xfrm>
        </p:spPr>
        <p:txBody>
          <a:bodyPr>
            <a:normAutofit/>
          </a:bodyPr>
          <a:lstStyle/>
          <a:p>
            <a:pPr marL="742950" indent="-742950">
              <a:buAutoNum type="alphaUcPeriod"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  <a:latin typeface="Baskerville Old Face" panose="02020602080505020303" pitchFamily="18" charset="0"/>
              </a:rPr>
              <a:t>God’s mercy is always </a:t>
            </a:r>
            <a:r>
              <a:rPr lang="en-US" sz="4400" u="sng" dirty="0">
                <a:solidFill>
                  <a:srgbClr val="FFFF00">
                    <a:alpha val="80000"/>
                  </a:srgbClr>
                </a:solidFill>
                <a:latin typeface="Baskerville Old Face" panose="02020602080505020303" pitchFamily="18" charset="0"/>
              </a:rPr>
              <a:t>greater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  <a:latin typeface="Baskerville Old Face" panose="02020602080505020303" pitchFamily="18" charset="0"/>
              </a:rPr>
              <a:t>.</a:t>
            </a:r>
          </a:p>
          <a:p>
            <a:pPr marL="742950" indent="-742950">
              <a:buAutoNum type="alphaUcPeriod"/>
            </a:pPr>
            <a:endParaRPr lang="en-US" sz="4400" dirty="0">
              <a:solidFill>
                <a:schemeClr val="tx1">
                  <a:alpha val="80000"/>
                </a:schemeClr>
              </a:solidFill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  <a:latin typeface="Baskerville Old Face" panose="02020602080505020303" pitchFamily="18" charset="0"/>
              </a:rPr>
              <a:t>B</a:t>
            </a:r>
            <a:r>
              <a:rPr lang="en-US" sz="4400" dirty="0" smtClean="0">
                <a:solidFill>
                  <a:schemeClr val="tx1">
                    <a:alpha val="80000"/>
                  </a:schemeClr>
                </a:solidFill>
                <a:latin typeface="Baskerville Old Face" panose="02020602080505020303" pitchFamily="18" charset="0"/>
              </a:rPr>
              <a:t>. 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  <a:latin typeface="Baskerville Old Face" panose="02020602080505020303" pitchFamily="18" charset="0"/>
              </a:rPr>
              <a:t>The final </a:t>
            </a:r>
            <a:r>
              <a:rPr lang="en-US" sz="4400" u="sng" dirty="0">
                <a:solidFill>
                  <a:srgbClr val="FFFF00">
                    <a:alpha val="80000"/>
                  </a:srgbClr>
                </a:solidFill>
                <a:latin typeface="Baskerville Old Face" panose="02020602080505020303" pitchFamily="18" charset="0"/>
              </a:rPr>
              <a:t>test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  <a:latin typeface="Baskerville Old Face" panose="02020602080505020303" pitchFamily="18" charset="0"/>
              </a:rPr>
              <a:t> for truth is God’s Word.</a:t>
            </a:r>
          </a:p>
          <a:p>
            <a:pPr marL="0" indent="0">
              <a:buNone/>
            </a:pPr>
            <a:endParaRPr lang="en-US" sz="4400" dirty="0">
              <a:solidFill>
                <a:schemeClr val="tx1">
                  <a:alpha val="80000"/>
                </a:schemeClr>
              </a:solidFill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endParaRPr lang="en-US" sz="4400" dirty="0">
              <a:solidFill>
                <a:schemeClr val="tx1">
                  <a:alpha val="80000"/>
                </a:schemeClr>
              </a:solidFill>
              <a:latin typeface="Baskerville Old Face" panose="02020602080505020303" pitchFamily="18" charset="0"/>
            </a:endParaRPr>
          </a:p>
          <a:p>
            <a:pPr marL="514350" indent="-514350">
              <a:buFont typeface="+mj-lt"/>
              <a:buAutoNum type="alphaUcPeriod"/>
            </a:pP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F9FF7A5-15AD-B73D-D4E7-F9B7B12FDF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F9C1C108-930B-B0B1-2160-47978C6002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D0F3CA6-E376-0724-F170-1F534AD6EA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D70CC82D-40BD-EF0D-AB2B-5910A92AC57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AD13F80-3E5D-80CA-B308-3621E327714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608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D49612-A47B-429C-8D1C-F5AA82426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085" y="1456267"/>
            <a:ext cx="10682515" cy="4665788"/>
          </a:xfrm>
        </p:spPr>
        <p:txBody>
          <a:bodyPr>
            <a:normAutofit fontScale="90000"/>
          </a:bodyPr>
          <a:lstStyle/>
          <a:p>
            <a:pPr algn="l"/>
            <a:r>
              <a:rPr lang="en-US" sz="6600" b="1" dirty="0">
                <a:latin typeface="Baskerville Old Face" panose="02020602080505020303" pitchFamily="18" charset="0"/>
              </a:rPr>
              <a:t>Stay alert</a:t>
            </a:r>
            <a:br>
              <a:rPr lang="en-US" sz="6600" b="1" dirty="0">
                <a:latin typeface="Baskerville Old Face" panose="02020602080505020303" pitchFamily="18" charset="0"/>
              </a:rPr>
            </a:br>
            <a:r>
              <a:rPr lang="en-US" sz="6600" b="1" dirty="0">
                <a:latin typeface="Baskerville Old Face" panose="02020602080505020303" pitchFamily="18" charset="0"/>
              </a:rPr>
              <a:t>     and </a:t>
            </a:r>
            <a:br>
              <a:rPr lang="en-US" sz="6600" b="1" dirty="0">
                <a:latin typeface="Baskerville Old Face" panose="02020602080505020303" pitchFamily="18" charset="0"/>
              </a:rPr>
            </a:br>
            <a:r>
              <a:rPr lang="en-US" sz="6600" b="1" dirty="0">
                <a:latin typeface="Baskerville Old Face" panose="02020602080505020303" pitchFamily="18" charset="0"/>
              </a:rPr>
              <a:t>stay on mission </a:t>
            </a:r>
            <a:br>
              <a:rPr lang="en-US" sz="6600" b="1" dirty="0">
                <a:latin typeface="Baskerville Old Face" panose="02020602080505020303" pitchFamily="18" charset="0"/>
              </a:rPr>
            </a:br>
            <a:r>
              <a:rPr lang="en-US" sz="6600" b="1" dirty="0">
                <a:latin typeface="Baskerville Old Face" panose="02020602080505020303" pitchFamily="18" charset="0"/>
              </a:rPr>
              <a:t/>
            </a:r>
            <a:br>
              <a:rPr lang="en-US" sz="6600" b="1" dirty="0">
                <a:latin typeface="Baskerville Old Face" panose="02020602080505020303" pitchFamily="18" charset="0"/>
              </a:rPr>
            </a:br>
            <a:r>
              <a:rPr lang="en-US" sz="6600" b="1" dirty="0">
                <a:latin typeface="Baskerville Old Face" panose="02020602080505020303" pitchFamily="18" charset="0"/>
              </a:rPr>
              <a:t>        until the coming of Christ.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413EF4-2204-4B5E-8259-083DBE1955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6070" y="263072"/>
            <a:ext cx="4876801" cy="2316842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MAIN </a:t>
            </a:r>
          </a:p>
          <a:p>
            <a:r>
              <a:rPr lang="en-US" sz="6600" b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IDEA</a:t>
            </a:r>
          </a:p>
        </p:txBody>
      </p:sp>
    </p:spTree>
    <p:extLst>
      <p:ext uri="{BB962C8B-B14F-4D97-AF65-F5344CB8AC3E}">
        <p14:creationId xmlns:p14="http://schemas.microsoft.com/office/powerpoint/2010/main" val="1314059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DEEF8E-3C42-0E57-F074-7CD6A589E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3BEDB2-D3C6-10F0-EFF0-B8B9958A1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7289DC-A6E5-65C7-006C-8782FBBD6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88" y="-884446"/>
            <a:ext cx="11199823" cy="839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51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B6173F-08E9-14A9-7886-254895F7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B994DD-5361-966E-5FE8-46F0985F1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7FB377-507B-0C24-A7CC-B13C568B3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2" y="-1976706"/>
            <a:ext cx="7548398" cy="934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64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C5FC7C-D740-A1B1-7EF5-6752FA41C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94970A-4357-458C-4C50-1C1255026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3125FB-7410-EFC5-25AF-C7D15F895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944" y="437357"/>
            <a:ext cx="8464111" cy="583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15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3E54788-A57E-62EB-82AC-7B2513FD7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8335909-626C-79C2-0AF2-2663E56DA6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32DD22-3AD1-9569-D3DA-146504849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0" y="331864"/>
            <a:ext cx="11577146" cy="1323439"/>
          </a:xfrm>
        </p:spPr>
        <p:txBody>
          <a:bodyPr anchor="t">
            <a:normAutofit/>
          </a:bodyPr>
          <a:lstStyle/>
          <a:p>
            <a:r>
              <a:rPr lang="en-US" b="1" dirty="0">
                <a:latin typeface="Baskerville Old Face" panose="02020602080505020303" pitchFamily="18" charset="0"/>
                <a:cs typeface="Arial" panose="020B0604020202020204" pitchFamily="34" charset="0"/>
              </a:rPr>
              <a:t>I. Jesus reveals the sign of his coming. (14a)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C8D319-A2A0-D536-94E4-B7CB8AE88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034" y="1528997"/>
            <a:ext cx="12228785" cy="3928464"/>
          </a:xfrm>
        </p:spPr>
        <p:txBody>
          <a:bodyPr>
            <a:normAutofit/>
          </a:bodyPr>
          <a:lstStyle/>
          <a:p>
            <a:pPr marL="742950" indent="-742950">
              <a:buAutoNum type="alphaUcPeriod"/>
            </a:pPr>
            <a:r>
              <a:rPr lang="en-US" sz="4000" dirty="0">
                <a:latin typeface="Baskerville Old Face" panose="02020602080505020303" pitchFamily="18" charset="0"/>
              </a:rPr>
              <a:t>The sign will be in the </a:t>
            </a:r>
            <a:r>
              <a:rPr lang="en-US" sz="4000" u="sng" dirty="0">
                <a:solidFill>
                  <a:srgbClr val="FFFF00"/>
                </a:solidFill>
                <a:latin typeface="Baskerville Old Face" panose="02020602080505020303" pitchFamily="18" charset="0"/>
              </a:rPr>
              <a:t>middle</a:t>
            </a:r>
            <a:r>
              <a:rPr lang="en-US" sz="4000" dirty="0">
                <a:latin typeface="Baskerville Old Face" panose="02020602080505020303" pitchFamily="18" charset="0"/>
              </a:rPr>
              <a:t> of the Tribulation.</a:t>
            </a:r>
          </a:p>
          <a:p>
            <a:pPr marL="742950" indent="-742950">
              <a:buAutoNum type="alphaUcPeriod"/>
            </a:pPr>
            <a:endParaRPr lang="en-US" sz="4000" dirty="0">
              <a:solidFill>
                <a:schemeClr val="tx1">
                  <a:alpha val="80000"/>
                </a:schemeClr>
              </a:solidFill>
              <a:latin typeface="Baskerville Old Face" panose="02020602080505020303" pitchFamily="18" charset="0"/>
            </a:endParaRPr>
          </a:p>
          <a:p>
            <a:pPr marL="514350" indent="-514350">
              <a:buFont typeface="+mj-lt"/>
              <a:buAutoNum type="alphaUcPeriod"/>
            </a:pP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72BCE5E-8589-6EB0-6E0B-6314ACB65D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B90550EE-D0D2-BA05-160B-A1F1AACF3A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23765B61-F0F5-16D8-1B18-B514DB782F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56B497EE-2A0A-A944-5A54-26890318D5D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E5F213E2-089F-5E28-2370-4466222976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6706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5AC437-EF0F-5708-13FD-A092B4C95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5E32F1-8843-0E69-1F8E-FB75B7FA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" y="119271"/>
            <a:ext cx="11661913" cy="157141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The Tribulation is a seven-year period before the Messiah comes to reign.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0758A3-4BBB-BE61-8249-925005BE8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6" y="1825624"/>
            <a:ext cx="12085983" cy="4760705"/>
          </a:xfrm>
        </p:spPr>
        <p:txBody>
          <a:bodyPr>
            <a:normAutofit/>
          </a:bodyPr>
          <a:lstStyle/>
          <a:p>
            <a:r>
              <a:rPr lang="en-US" sz="4000" dirty="0"/>
              <a:t> 490 years were predicted for the Jews in Daniel 9:24-27</a:t>
            </a:r>
          </a:p>
          <a:p>
            <a:pPr lvl="1"/>
            <a:r>
              <a:rPr lang="en-US" sz="3600" dirty="0"/>
              <a:t>The period started in 445 BE (Neh. 2:5)</a:t>
            </a:r>
          </a:p>
          <a:p>
            <a:pPr lvl="1"/>
            <a:r>
              <a:rPr lang="en-US" sz="3600" dirty="0"/>
              <a:t>After 483 years, Messiah would be killed.</a:t>
            </a:r>
          </a:p>
          <a:p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7974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60EC14-3647-BE0D-9561-CFF0B0B4D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7DE00-5D14-336D-F7EC-7701AAF66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9F9494-D0C2-3E98-19AC-A66A8E92A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51E6E5-BD0A-0EF0-93EF-952AD333F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5" y="-135467"/>
            <a:ext cx="13247288" cy="7907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68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B01F20-F716-F7C1-12CC-BEEB7D429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B682E6-D60B-F487-4C63-244BFA5A6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" y="119271"/>
            <a:ext cx="11661913" cy="157141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The Tribulation is a seven-year period before the Messiah comes to reign.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1EE151-3BAD-C49A-DBB7-E9988B1AA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6" y="1825624"/>
            <a:ext cx="12085983" cy="4760705"/>
          </a:xfrm>
        </p:spPr>
        <p:txBody>
          <a:bodyPr>
            <a:normAutofit/>
          </a:bodyPr>
          <a:lstStyle/>
          <a:p>
            <a:r>
              <a:rPr lang="en-US" sz="4000" dirty="0"/>
              <a:t> 490 years were predicted for the Jews in Daniel 9:24-27</a:t>
            </a:r>
          </a:p>
          <a:p>
            <a:pPr lvl="1"/>
            <a:r>
              <a:rPr lang="en-US" sz="3600" dirty="0"/>
              <a:t>The period started in 445 BE (Neh. 2:5)</a:t>
            </a:r>
          </a:p>
          <a:p>
            <a:pPr lvl="1"/>
            <a:r>
              <a:rPr lang="en-US" sz="3600" dirty="0"/>
              <a:t>After 483 years, Messiah would be killed.</a:t>
            </a:r>
          </a:p>
          <a:p>
            <a:r>
              <a:rPr lang="en-US" sz="4000" dirty="0"/>
              <a:t>The remaining seven years are described in Dan 9:27.</a:t>
            </a:r>
          </a:p>
          <a:p>
            <a:r>
              <a:rPr lang="en-US" sz="4000" dirty="0"/>
              <a:t>There is a gap of time between the 483 and the 7 years.</a:t>
            </a:r>
          </a:p>
          <a:p>
            <a:r>
              <a:rPr lang="en-US" sz="4000" dirty="0"/>
              <a:t>The 7 years begins with a peace treaty (Dan. 9:26).</a:t>
            </a:r>
          </a:p>
          <a:p>
            <a:r>
              <a:rPr lang="en-US" sz="4000" dirty="0"/>
              <a:t>The treaty is broken after 3 ½  years (v9:7; 11:31)</a:t>
            </a:r>
          </a:p>
          <a:p>
            <a:pPr marL="0" indent="0">
              <a:buNone/>
            </a:pP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060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9989</TotalTime>
  <Words>538</Words>
  <Application>Microsoft Office PowerPoint</Application>
  <PresentationFormat>Widescreen</PresentationFormat>
  <Paragraphs>61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Baskerville Old Face</vt:lpstr>
      <vt:lpstr>Calibri</vt:lpstr>
      <vt:lpstr>Calibri Light</vt:lpstr>
      <vt:lpstr>Century Gothic</vt:lpstr>
      <vt:lpstr>Ebrima</vt:lpstr>
      <vt:lpstr>Office 2013 - 2022 Theme</vt:lpstr>
      <vt:lpstr>Look Up, Look Out</vt:lpstr>
      <vt:lpstr>PowerPoint Presentation</vt:lpstr>
      <vt:lpstr>PowerPoint Presentation</vt:lpstr>
      <vt:lpstr>PowerPoint Presentation</vt:lpstr>
      <vt:lpstr>PowerPoint Presentation</vt:lpstr>
      <vt:lpstr>I. Jesus reveals the sign of his coming. (14a)</vt:lpstr>
      <vt:lpstr>The Tribulation is a seven-year period before the Messiah comes to reign.</vt:lpstr>
      <vt:lpstr>PowerPoint Presentation</vt:lpstr>
      <vt:lpstr>The Tribulation is a seven-year period before the Messiah comes to reign.</vt:lpstr>
      <vt:lpstr>I. Jesus reveals the sign of his coming. (14-a)</vt:lpstr>
      <vt:lpstr>PowerPoint Presentation</vt:lpstr>
      <vt:lpstr>I. Jesus reveals the sign of His coming. (14a)</vt:lpstr>
      <vt:lpstr>What or who is the Antichrist?</vt:lpstr>
      <vt:lpstr>1st John 2:17</vt:lpstr>
      <vt:lpstr>1st John 2:22</vt:lpstr>
      <vt:lpstr>1st John 4:3</vt:lpstr>
      <vt:lpstr>2nd John 1:7</vt:lpstr>
      <vt:lpstr>What or who is the Antichrist?</vt:lpstr>
      <vt:lpstr>II.  God’s Word speaks to us today.  (14b-18)</vt:lpstr>
      <vt:lpstr>III.  God’s Word is sufficient for what I face. (19-23)</vt:lpstr>
      <vt:lpstr>Stay alert      and  stay on mission           until the coming of Christ.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Holland</dc:creator>
  <cp:lastModifiedBy>John Spilker</cp:lastModifiedBy>
  <cp:revision>19</cp:revision>
  <dcterms:created xsi:type="dcterms:W3CDTF">2022-02-27T07:01:54Z</dcterms:created>
  <dcterms:modified xsi:type="dcterms:W3CDTF">2025-04-27T22:35:05Z</dcterms:modified>
</cp:coreProperties>
</file>